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547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2013/12/25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oleObject" Target="../embeddings/oleObject20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8.wmf"/><Relationship Id="rId3" Type="http://schemas.openxmlformats.org/officeDocument/2006/relationships/image" Target="../media/image10.png"/><Relationship Id="rId7" Type="http://schemas.openxmlformats.org/officeDocument/2006/relationships/image" Target="../media/image5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3.wmf"/><Relationship Id="rId3" Type="http://schemas.openxmlformats.org/officeDocument/2006/relationships/image" Target="../media/image24.png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XI. Reflection </a:t>
            </a:r>
            <a:r>
              <a:rPr lang="en-US" altLang="zh-TW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electron diffraction</a:t>
            </a:r>
            <a:endParaRPr lang="zh-TW" altLang="zh-TW" sz="36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19261" y="980728"/>
            <a:ext cx="7388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reconstruction studied by RHEED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--- used in MBE (molecular beam epitaxy)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61" y="1916832"/>
            <a:ext cx="7549419" cy="316835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364088" y="3666552"/>
            <a:ext cx="2624436" cy="1077218"/>
          </a:xfrm>
          <a:prstGeom prst="rect">
            <a:avLst/>
          </a:prstGeom>
          <a:ln w="2222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3200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</a:t>
            </a:r>
            <a:r>
              <a:rPr lang="en-US" altLang="zh-TW" sz="32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pPr algn="ctr"/>
            <a:r>
              <a:rPr lang="en-US" altLang="zh-TW" sz="3200" kern="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RHEED setup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5157192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from sample to screen, L, and the energy of the electron beam must be known to derive the lattice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spacing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crystal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332656"/>
            <a:ext cx="72859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Surface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 of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(001)2x4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5373216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http://newton.ex.ac.uk/research/qsystems/people/jenkins/smg/gaas/gaas_001_beta2_2x4_top.gif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276" y="952216"/>
            <a:ext cx="5688632" cy="412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00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87625" y="332656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RHEED patterns of As-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stabized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(2x4) (30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09469" y="1556792"/>
            <a:ext cx="1848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(a) Along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673064"/>
              </p:ext>
            </p:extLst>
          </p:nvPr>
        </p:nvGraphicFramePr>
        <p:xfrm>
          <a:off x="3131840" y="1567397"/>
          <a:ext cx="104775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方程式" r:id="rId3" imgW="419040" imgH="228600" progId="Equation.3">
                  <p:embed/>
                </p:oleObj>
              </mc:Choice>
              <mc:Fallback>
                <p:oleObj name="方程式" r:id="rId3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567397"/>
                        <a:ext cx="1047750" cy="56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5418303" y="1556792"/>
            <a:ext cx="187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Along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94635"/>
              </p:ext>
            </p:extLst>
          </p:nvPr>
        </p:nvGraphicFramePr>
        <p:xfrm>
          <a:off x="7388225" y="1566863"/>
          <a:ext cx="95250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方程式" r:id="rId5" imgW="380880" imgH="228600" progId="Equation.3">
                  <p:embed/>
                </p:oleObj>
              </mc:Choice>
              <mc:Fallback>
                <p:oleObj name="方程式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8225" y="1566863"/>
                        <a:ext cx="95250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2420888"/>
            <a:ext cx="2952328" cy="316499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303" y="2420888"/>
            <a:ext cx="3086525" cy="316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13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43608" y="298391"/>
            <a:ext cx="7992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14400" algn="l"/>
                <a:tab pos="1143000" algn="l"/>
              </a:tabLst>
            </a:pP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Explanation: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Reciprocal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lattice structure of </a:t>
            </a:r>
            <a:r>
              <a:rPr lang="en-US" altLang="zh-TW" sz="3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GaAs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(100)2x4</a:t>
            </a:r>
            <a:endParaRPr lang="zh-TW" altLang="zh-TW" sz="3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(2) RHEED </a:t>
            </a:r>
            <a:r>
              <a:rPr lang="en-US" altLang="zh-TW" sz="3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along two perpendicular directions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861788"/>
            <a:ext cx="3888432" cy="36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8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827584" y="40466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RHEED oscillation (adapted from Wiki)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RHEED oscillation, the epitaxial growth of a film within a precision less than a monolayer can be achieved.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0888"/>
            <a:ext cx="6025180" cy="439123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228184" y="3068960"/>
            <a:ext cx="2843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of RHEED intensity oscillations during growth of a monolayer.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45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332656"/>
            <a:ext cx="5920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A/B tilted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superlattice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zh-TW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Petroff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052736"/>
            <a:ext cx="5887594" cy="27363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2172" y="3861048"/>
            <a:ext cx="563648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6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8108958" cy="424847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573016"/>
            <a:ext cx="2952328" cy="294027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645641" y="5724545"/>
            <a:ext cx="4150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Streaky RHEED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4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60648"/>
            <a:ext cx="7356072" cy="4248472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971600" y="395953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 Streaky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781463"/>
              </p:ext>
            </p:extLst>
          </p:nvPr>
        </p:nvGraphicFramePr>
        <p:xfrm>
          <a:off x="1492351" y="4486281"/>
          <a:ext cx="22193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方程式" r:id="rId4" imgW="888840" imgH="203040" progId="Equation.3">
                  <p:embed/>
                </p:oleObj>
              </mc:Choice>
              <mc:Fallback>
                <p:oleObj name="方程式" r:id="rId4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351" y="4486281"/>
                        <a:ext cx="22193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616092"/>
              </p:ext>
            </p:extLst>
          </p:nvPr>
        </p:nvGraphicFramePr>
        <p:xfrm>
          <a:off x="4572000" y="4454531"/>
          <a:ext cx="215741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方程式" r:id="rId6" imgW="863280" imgH="228600" progId="Equation.3">
                  <p:embed/>
                </p:oleObj>
              </mc:Choice>
              <mc:Fallback>
                <p:oleObj name="方程式" r:id="rId6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54531"/>
                        <a:ext cx="2157413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48237"/>
              </p:ext>
            </p:extLst>
          </p:nvPr>
        </p:nvGraphicFramePr>
        <p:xfrm>
          <a:off x="1431925" y="4869160"/>
          <a:ext cx="31400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" name="方程式" r:id="rId8" imgW="1257120" imgH="431640" progId="Equation.3">
                  <p:embed/>
                </p:oleObj>
              </mc:Choice>
              <mc:Fallback>
                <p:oleObj name="方程式" r:id="rId8" imgW="12571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1925" y="4869160"/>
                        <a:ext cx="3140075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771905"/>
              </p:ext>
            </p:extLst>
          </p:nvPr>
        </p:nvGraphicFramePr>
        <p:xfrm>
          <a:off x="5021263" y="5157788"/>
          <a:ext cx="3203575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方程式" r:id="rId10" imgW="1282680" imgH="177480" progId="Equation.3">
                  <p:embed/>
                </p:oleObj>
              </mc:Choice>
              <mc:Fallback>
                <p:oleObj name="方程式" r:id="rId10" imgW="1282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1263" y="5157788"/>
                        <a:ext cx="3203575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81872"/>
              </p:ext>
            </p:extLst>
          </p:nvPr>
        </p:nvGraphicFramePr>
        <p:xfrm>
          <a:off x="795338" y="6092825"/>
          <a:ext cx="3582987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方程式" r:id="rId12" imgW="1434960" imgH="203040" progId="Equation.3">
                  <p:embed/>
                </p:oleObj>
              </mc:Choice>
              <mc:Fallback>
                <p:oleObj name="方程式" r:id="rId12" imgW="14349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6092825"/>
                        <a:ext cx="3582987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32269"/>
              </p:ext>
            </p:extLst>
          </p:nvPr>
        </p:nvGraphicFramePr>
        <p:xfrm>
          <a:off x="5364088" y="5771405"/>
          <a:ext cx="1712913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" name="方程式" r:id="rId14" imgW="685800" imgH="393480" progId="Equation.3">
                  <p:embed/>
                </p:oleObj>
              </mc:Choice>
              <mc:Fallback>
                <p:oleObj name="方程式" r:id="rId14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771405"/>
                        <a:ext cx="1712913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8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93366"/>
              </p:ext>
            </p:extLst>
          </p:nvPr>
        </p:nvGraphicFramePr>
        <p:xfrm>
          <a:off x="1547664" y="202084"/>
          <a:ext cx="32353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方程式" r:id="rId3" imgW="1295280" imgH="431640" progId="Equation.3">
                  <p:embed/>
                </p:oleObj>
              </mc:Choice>
              <mc:Fallback>
                <p:oleObj name="方程式" r:id="rId3" imgW="129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202084"/>
                        <a:ext cx="3235325" cy="1063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768351"/>
              </p:ext>
            </p:extLst>
          </p:nvPr>
        </p:nvGraphicFramePr>
        <p:xfrm>
          <a:off x="5499100" y="115888"/>
          <a:ext cx="3014663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方程式" r:id="rId5" imgW="1206360" imgH="444240" progId="Equation.3">
                  <p:embed/>
                </p:oleObj>
              </mc:Choice>
              <mc:Fallback>
                <p:oleObj name="方程式" r:id="rId5" imgW="120636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115888"/>
                        <a:ext cx="3014663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1403648" y="1265709"/>
            <a:ext cx="7546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accuracy at longer L since t is longer.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27584" y="2060848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Sensitivity of RHEED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331640" y="2708920"/>
            <a:ext cx="75462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(2-1) Coherence zone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electron beam can be treated an in-phase source only within a coherence zone.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finite coherence zone is due to both finite convergence and finite energy spread of the electron beam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TW" altLang="zh-TW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5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700" y="260648"/>
            <a:ext cx="4150508" cy="3035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827585" y="3284984"/>
                <a:ext cx="820891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</a:t>
                </a:r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spread </a:t>
                </a:r>
                <a14:m>
                  <m:oMath xmlns:m="http://schemas.openxmlformats.org/officeDocument/2006/math">
                    <m:r>
                      <a:rPr lang="en-US" altLang="zh-TW" sz="3200">
                        <a:latin typeface="Cambria Math" panose="020405030504060302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en-US" altLang="zh-TW" sz="320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altLang="zh-TW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incident electrons gives time incoherent</a:t>
                </a:r>
                <a:endParaRPr lang="zh-TW" alt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5" y="3284984"/>
                <a:ext cx="8208912" cy="1077218"/>
              </a:xfrm>
              <a:prstGeom prst="rect">
                <a:avLst/>
              </a:prstGeom>
              <a:blipFill rotWithShape="0">
                <a:blip r:embed="rId4"/>
                <a:stretch>
                  <a:fillRect l="-1932" t="-7910" r="-892" b="-169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383648"/>
              </p:ext>
            </p:extLst>
          </p:nvPr>
        </p:nvGraphicFramePr>
        <p:xfrm>
          <a:off x="2411760" y="4221088"/>
          <a:ext cx="4187825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方程式" r:id="rId5" imgW="1676160" imgH="419040" progId="Equation.3">
                  <p:embed/>
                </p:oleObj>
              </mc:Choice>
              <mc:Fallback>
                <p:oleObj name="方程式" r:id="rId5" imgW="1676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221088"/>
                        <a:ext cx="4187825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16974"/>
              </p:ext>
            </p:extLst>
          </p:nvPr>
        </p:nvGraphicFramePr>
        <p:xfrm>
          <a:off x="2843808" y="5517232"/>
          <a:ext cx="387350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方程式" r:id="rId7" imgW="1549080" imgH="393480" progId="Equation.3">
                  <p:embed/>
                </p:oleObj>
              </mc:Choice>
              <mc:Fallback>
                <p:oleObj name="方程式" r:id="rId7" imgW="1549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517232"/>
                        <a:ext cx="3873500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96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60648"/>
            <a:ext cx="3096344" cy="290767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259632" y="3356992"/>
            <a:ext cx="6946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Resolved parallel to surface, for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zh-TW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zh-TW" altLang="en-US" sz="32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161014"/>
              </p:ext>
            </p:extLst>
          </p:nvPr>
        </p:nvGraphicFramePr>
        <p:xfrm>
          <a:off x="2559050" y="4144963"/>
          <a:ext cx="4413250" cy="969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方程式" r:id="rId4" imgW="1765080" imgH="393480" progId="Equation.3">
                  <p:embed/>
                </p:oleObj>
              </mc:Choice>
              <mc:Fallback>
                <p:oleObj name="方程式" r:id="rId4" imgW="1765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4144963"/>
                        <a:ext cx="4413250" cy="969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02333"/>
              </p:ext>
            </p:extLst>
          </p:nvPr>
        </p:nvGraphicFramePr>
        <p:xfrm>
          <a:off x="6156176" y="1119844"/>
          <a:ext cx="25717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方程式" r:id="rId6" imgW="1028520" imgH="253800" progId="Equation.3">
                  <p:embed/>
                </p:oleObj>
              </mc:Choice>
              <mc:Fallback>
                <p:oleObj name="方程式" r:id="rId6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119844"/>
                        <a:ext cx="257175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691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971601" y="332656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Spread in arrival angle over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zh-TW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gives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spatial incoherence,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1409874"/>
            <a:ext cx="2880320" cy="2452165"/>
          </a:xfrm>
          <a:prstGeom prst="rect">
            <a:avLst/>
          </a:prstGeom>
        </p:spPr>
      </p:pic>
      <p:graphicFrame>
        <p:nvGraphicFramePr>
          <p:cNvPr id="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082169"/>
              </p:ext>
            </p:extLst>
          </p:nvPr>
        </p:nvGraphicFramePr>
        <p:xfrm>
          <a:off x="4860032" y="1723405"/>
          <a:ext cx="412750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方程式" r:id="rId4" imgW="1650960" imgH="253800" progId="Equation.3">
                  <p:embed/>
                </p:oleObj>
              </mc:Choice>
              <mc:Fallback>
                <p:oleObj name="方程式" r:id="rId4" imgW="1650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723405"/>
                        <a:ext cx="4127500" cy="62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741532"/>
              </p:ext>
            </p:extLst>
          </p:nvPr>
        </p:nvGraphicFramePr>
        <p:xfrm>
          <a:off x="5580112" y="2289374"/>
          <a:ext cx="1365250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方程式" r:id="rId6" imgW="545760" imgH="228600" progId="Equation.3">
                  <p:embed/>
                </p:oleObj>
              </mc:Choice>
              <mc:Fallback>
                <p:oleObj name="方程式" r:id="rId6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289374"/>
                        <a:ext cx="1365250" cy="563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187624" y="3789040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 uncertainties and define coherence zone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endParaRPr lang="zh-TW" altLang="zh-TW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963358"/>
              </p:ext>
            </p:extLst>
          </p:nvPr>
        </p:nvGraphicFramePr>
        <p:xfrm>
          <a:off x="1619672" y="4947424"/>
          <a:ext cx="19367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name="方程式" r:id="rId8" imgW="774360" imgH="241200" progId="Equation.3">
                  <p:embed/>
                </p:oleObj>
              </mc:Choice>
              <mc:Fallback>
                <p:oleObj name="方程式" r:id="rId8" imgW="7743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4947424"/>
                        <a:ext cx="1936750" cy="595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70108"/>
              </p:ext>
            </p:extLst>
          </p:nvPr>
        </p:nvGraphicFramePr>
        <p:xfrm>
          <a:off x="3988470" y="4836765"/>
          <a:ext cx="3651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4" name="方程式" r:id="rId10" imgW="1460160" imgH="304560" progId="Equation.3">
                  <p:embed/>
                </p:oleObj>
              </mc:Choice>
              <mc:Fallback>
                <p:oleObj name="方程式" r:id="rId10" imgW="14601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8470" y="4836765"/>
                        <a:ext cx="365125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552994"/>
              </p:ext>
            </p:extLst>
          </p:nvPr>
        </p:nvGraphicFramePr>
        <p:xfrm>
          <a:off x="819472" y="5773785"/>
          <a:ext cx="800100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5" name="方程式" r:id="rId12" imgW="3200400" imgH="304560" progId="Equation.3">
                  <p:embed/>
                </p:oleObj>
              </mc:Choice>
              <mc:Fallback>
                <p:oleObj name="方程式" r:id="rId12" imgW="320040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472" y="5773785"/>
                        <a:ext cx="8001000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035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8804074"/>
              </p:ext>
            </p:extLst>
          </p:nvPr>
        </p:nvGraphicFramePr>
        <p:xfrm>
          <a:off x="395536" y="1124744"/>
          <a:ext cx="8604251" cy="112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方程式" r:id="rId3" imgW="3441600" imgH="457200" progId="Equation.3">
                  <p:embed/>
                </p:oleObj>
              </mc:Choice>
              <mc:Fallback>
                <p:oleObj name="方程式" r:id="rId3" imgW="3441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8604251" cy="112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425233"/>
              </p:ext>
            </p:extLst>
          </p:nvPr>
        </p:nvGraphicFramePr>
        <p:xfrm>
          <a:off x="2267744" y="260648"/>
          <a:ext cx="4127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2" name="方程式" r:id="rId5" imgW="1650960" imgH="291960" progId="Equation.3">
                  <p:embed/>
                </p:oleObj>
              </mc:Choice>
              <mc:Fallback>
                <p:oleObj name="方程式" r:id="rId5" imgW="16509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60648"/>
                        <a:ext cx="4127500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線接點 6"/>
          <p:cNvCxnSpPr/>
          <p:nvPr/>
        </p:nvCxnSpPr>
        <p:spPr>
          <a:xfrm>
            <a:off x="2483768" y="2132856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779912" y="1556792"/>
            <a:ext cx="28803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539552" y="2564904"/>
            <a:ext cx="8460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-Typical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RHEED,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100 </a:t>
            </a:r>
            <a:r>
              <a:rPr lang="en-US" altLang="zh-TW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E = 0.5 eV, and 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zh-TW" sz="32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10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-5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rad  </a:t>
            </a:r>
            <a:r>
              <a:rPr lang="en-US" altLang="zh-TW" sz="32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 200 nm!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9552" y="3855068"/>
            <a:ext cx="84602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-Typical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50-200 eV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E = 0.5 eV, and 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zh-TW" sz="32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altLang="zh-TW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-2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rad  </a:t>
            </a:r>
            <a:r>
              <a:rPr lang="en-US" altLang="zh-TW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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5-10 nm!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3568" y="509970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RHEED</a:t>
            </a:r>
            <a:r>
              <a:rPr lang="zh-TW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＆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LEED are sensitive to the order of surface atoms inside the area defined by coherence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zone (area within the radius of </a:t>
            </a:r>
            <a:r>
              <a:rPr lang="en-US" altLang="zh-TW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zh-TW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3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404664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(2-2) </a:t>
            </a:r>
            <a:r>
              <a:rPr lang="en-US" altLang="zh-TW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Island </a:t>
            </a:r>
            <a:r>
              <a:rPr lang="en-US" altLang="zh-TW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</a:t>
            </a:r>
            <a:endParaRPr lang="zh-TW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735" y="1087680"/>
            <a:ext cx="6796729" cy="349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3200" dirty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350</Words>
  <Application>Microsoft Office PowerPoint</Application>
  <PresentationFormat>如螢幕大小 (4:3)</PresentationFormat>
  <Paragraphs>33</Paragraphs>
  <Slides>14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24" baseType="lpstr">
      <vt:lpstr>新細明體</vt:lpstr>
      <vt:lpstr>標楷體</vt:lpstr>
      <vt:lpstr>Arial</vt:lpstr>
      <vt:lpstr>Calibri</vt:lpstr>
      <vt:lpstr>Cambria Math</vt:lpstr>
      <vt:lpstr>Symbol</vt:lpstr>
      <vt:lpstr>Times New Roman</vt:lpstr>
      <vt:lpstr>Office 佈景主題</vt:lpstr>
      <vt:lpstr>方程式</vt:lpstr>
      <vt:lpstr>Microsoft 方程式編輯器 3.0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TCJ</cp:lastModifiedBy>
  <cp:revision>41</cp:revision>
  <dcterms:created xsi:type="dcterms:W3CDTF">2013-09-13T03:13:41Z</dcterms:created>
  <dcterms:modified xsi:type="dcterms:W3CDTF">2013-12-25T03:08:05Z</dcterms:modified>
</cp:coreProperties>
</file>